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3" r:id="rId6"/>
    <p:sldId id="275" r:id="rId7"/>
    <p:sldId id="270" r:id="rId8"/>
    <p:sldId id="271" r:id="rId9"/>
    <p:sldId id="260" r:id="rId10"/>
    <p:sldId id="272" r:id="rId11"/>
    <p:sldId id="263" r:id="rId12"/>
    <p:sldId id="266" r:id="rId13"/>
    <p:sldId id="267" r:id="rId14"/>
    <p:sldId id="269" r:id="rId15"/>
    <p:sldId id="274" r:id="rId16"/>
    <p:sldId id="268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ato Bold" panose="020F0502020204030203" charset="0"/>
      <p:bold r:id="rId27"/>
    </p:embeddedFont>
    <p:embeddedFont>
      <p:font typeface="Lato Light" panose="020F0502020204030203" pitchFamily="34" charset="0"/>
      <p:regular r:id="rId28"/>
      <p:italic r:id="rId29"/>
    </p:embeddedFont>
    <p:embeddedFont>
      <p:font typeface="Poppins Light" panose="00000400000000000000" pitchFamily="2" charset="0"/>
      <p:regular r:id="rId30"/>
      <p:italic r:id="rId31"/>
    </p:embeddedFont>
    <p:embeddedFont>
      <p:font typeface="Roboto Light" panose="02000000000000000000" pitchFamily="2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02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aucedemo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83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Swag Labs Automation Testing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60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 Complete End-to-End Testing Framework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463070" y="60181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Banda Mahesh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582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7EDB0-826D-470C-9008-606F9BEB7BF7}"/>
              </a:ext>
            </a:extLst>
          </p:cNvPr>
          <p:cNvSpPr txBox="1"/>
          <p:nvPr/>
        </p:nvSpPr>
        <p:spPr>
          <a:xfrm>
            <a:off x="6463070" y="5142155"/>
            <a:ext cx="653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url : https://github.com/Mahesh-521/Swag_Labs_project</a:t>
            </a:r>
            <a:endParaRPr lang="en-IN" dirty="0"/>
          </a:p>
        </p:txBody>
      </p:sp>
      <p:pic>
        <p:nvPicPr>
          <p:cNvPr id="8" name="Picture 7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876904" y="7003228"/>
            <a:ext cx="1753496" cy="12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15170" y="143944"/>
            <a:ext cx="10000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Structure: Organized for Clarity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750669" y="5439466"/>
            <a:ext cx="2861778" cy="357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102000" y="5898941"/>
            <a:ext cx="3510448" cy="286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106862" y="4441024"/>
            <a:ext cx="2861778" cy="357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106862" y="4900498"/>
            <a:ext cx="3421414" cy="286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750471" y="3388525"/>
            <a:ext cx="2861778" cy="357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101801" y="3848000"/>
            <a:ext cx="3510448" cy="572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0198249" y="2560320"/>
            <a:ext cx="2910240" cy="34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0106862" y="2773243"/>
            <a:ext cx="3421414" cy="572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93790" y="72339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F4276-CD1E-48A1-8670-317DA2333BB4}"/>
              </a:ext>
            </a:extLst>
          </p:cNvPr>
          <p:cNvSpPr txBox="1"/>
          <p:nvPr/>
        </p:nvSpPr>
        <p:spPr>
          <a:xfrm>
            <a:off x="570156" y="1341477"/>
            <a:ext cx="8358692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Swag-Labs-Project/</a:t>
            </a:r>
          </a:p>
          <a:p>
            <a:r>
              <a:rPr lang="en-IN" dirty="0"/>
              <a:t>├── </a:t>
            </a:r>
            <a:r>
              <a:rPr lang="en-IN" dirty="0" err="1"/>
              <a:t>src</a:t>
            </a:r>
            <a:r>
              <a:rPr lang="en-IN" dirty="0"/>
              <a:t>/</a:t>
            </a:r>
          </a:p>
          <a:p>
            <a:r>
              <a:rPr lang="en-IN" dirty="0"/>
              <a:t>│   ├── main/</a:t>
            </a:r>
          </a:p>
          <a:p>
            <a:r>
              <a:rPr lang="en-IN" dirty="0"/>
              <a:t>│   │   ├── java/</a:t>
            </a:r>
          </a:p>
          <a:p>
            <a:r>
              <a:rPr lang="en-IN" dirty="0"/>
              <a:t>│   │   │   └── com/</a:t>
            </a:r>
          </a:p>
          <a:p>
            <a:r>
              <a:rPr lang="en-IN" dirty="0"/>
              <a:t>│   │   │       └── </a:t>
            </a:r>
            <a:r>
              <a:rPr lang="en-IN" dirty="0" err="1"/>
              <a:t>swaglabs</a:t>
            </a:r>
            <a:r>
              <a:rPr lang="en-IN" dirty="0"/>
              <a:t>/</a:t>
            </a:r>
          </a:p>
          <a:p>
            <a:r>
              <a:rPr lang="en-IN" dirty="0"/>
              <a:t>│   │   │           ├── base/</a:t>
            </a:r>
          </a:p>
          <a:p>
            <a:r>
              <a:rPr lang="en-IN" dirty="0"/>
              <a:t>│   │   │           ├── config/</a:t>
            </a:r>
          </a:p>
          <a:p>
            <a:r>
              <a:rPr lang="en-IN" dirty="0"/>
              <a:t>│   │   │           ├── listeners/</a:t>
            </a:r>
          </a:p>
          <a:p>
            <a:r>
              <a:rPr lang="en-IN" dirty="0"/>
              <a:t>│   │   │           ├── pages/</a:t>
            </a:r>
          </a:p>
          <a:p>
            <a:r>
              <a:rPr lang="en-IN" dirty="0"/>
              <a:t>│   │   │           └── utilities/</a:t>
            </a:r>
          </a:p>
          <a:p>
            <a:r>
              <a:rPr lang="en-IN" dirty="0"/>
              <a:t>│   │   └── resources/</a:t>
            </a:r>
          </a:p>
          <a:p>
            <a:r>
              <a:rPr lang="en-IN" dirty="0"/>
              <a:t>│   │       └── </a:t>
            </a:r>
            <a:r>
              <a:rPr lang="en-IN" dirty="0" err="1"/>
              <a:t>config.properties</a:t>
            </a:r>
            <a:endParaRPr lang="en-IN" dirty="0"/>
          </a:p>
          <a:p>
            <a:r>
              <a:rPr lang="en-IN" dirty="0"/>
              <a:t>│   └── test/</a:t>
            </a:r>
          </a:p>
          <a:p>
            <a:r>
              <a:rPr lang="en-IN" dirty="0"/>
              <a:t>│       ├── java/</a:t>
            </a:r>
          </a:p>
          <a:p>
            <a:r>
              <a:rPr lang="en-IN" dirty="0"/>
              <a:t>│       │   └── com/</a:t>
            </a:r>
          </a:p>
          <a:p>
            <a:r>
              <a:rPr lang="en-IN" dirty="0"/>
              <a:t>│       │       └── </a:t>
            </a:r>
            <a:r>
              <a:rPr lang="en-IN" dirty="0" err="1"/>
              <a:t>swaglabs</a:t>
            </a:r>
            <a:r>
              <a:rPr lang="en-IN" dirty="0"/>
              <a:t>/</a:t>
            </a:r>
          </a:p>
          <a:p>
            <a:r>
              <a:rPr lang="en-IN" dirty="0"/>
              <a:t>│       │           └── test/</a:t>
            </a:r>
          </a:p>
          <a:p>
            <a:r>
              <a:rPr lang="en-IN" dirty="0"/>
              <a:t>│       └── resources/</a:t>
            </a:r>
          </a:p>
          <a:p>
            <a:r>
              <a:rPr lang="en-IN" dirty="0"/>
              <a:t>│           ├── </a:t>
            </a:r>
            <a:r>
              <a:rPr lang="en-IN" dirty="0" err="1"/>
              <a:t>testdata</a:t>
            </a:r>
            <a:r>
              <a:rPr lang="en-IN" dirty="0"/>
              <a:t>/</a:t>
            </a:r>
          </a:p>
          <a:p>
            <a:r>
              <a:rPr lang="en-IN" dirty="0"/>
              <a:t>│           │   └── login.xlsx</a:t>
            </a:r>
          </a:p>
          <a:p>
            <a:r>
              <a:rPr lang="en-IN" dirty="0"/>
              <a:t>│           ├── reports/</a:t>
            </a:r>
          </a:p>
          <a:p>
            <a:r>
              <a:rPr lang="en-IN" dirty="0"/>
              <a:t>│           │   └── swaglabsreport.html</a:t>
            </a:r>
          </a:p>
          <a:p>
            <a:r>
              <a:rPr lang="en-IN" dirty="0"/>
              <a:t>│           └── screenshots/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0FE332-25D5-4511-9562-313EB1C83450}"/>
              </a:ext>
            </a:extLst>
          </p:cNvPr>
          <p:cNvSpPr txBox="1"/>
          <p:nvPr/>
        </p:nvSpPr>
        <p:spPr>
          <a:xfrm>
            <a:off x="5045336" y="2366682"/>
            <a:ext cx="4972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├── target/</a:t>
            </a:r>
          </a:p>
          <a:p>
            <a:r>
              <a:rPr lang="en-IN" dirty="0"/>
              <a:t>├── test-output/</a:t>
            </a:r>
          </a:p>
          <a:p>
            <a:r>
              <a:rPr lang="en-IN" dirty="0"/>
              <a:t>├── pom.xml</a:t>
            </a:r>
          </a:p>
          <a:p>
            <a:r>
              <a:rPr lang="en-IN" dirty="0"/>
              <a:t>├── </a:t>
            </a:r>
            <a:r>
              <a:rPr lang="en-IN" dirty="0" err="1"/>
              <a:t>testng.xm</a:t>
            </a:r>
            <a:r>
              <a:rPr lang="en-IN" dirty="0"/>
              <a:t>;</a:t>
            </a:r>
          </a:p>
        </p:txBody>
      </p:sp>
      <p:pic>
        <p:nvPicPr>
          <p:cNvPr id="14" name="Picture 13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887661" y="7013986"/>
            <a:ext cx="1701099" cy="121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617D8-72A0-4583-B7DF-F5FB42D2A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57" y="774552"/>
            <a:ext cx="9665838" cy="7455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625" y="488394"/>
            <a:ext cx="7308294" cy="444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End-to-End Test Cases: Ensuring Full Coverage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21625" y="1287661"/>
            <a:ext cx="1338714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Swag Labs automation project provides robust end-to-end coverage for critical user flows, ensuring application stability and functionality.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21625" y="1931432"/>
            <a:ext cx="647688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Login with valid/invalid credentials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21625" y="2277785"/>
            <a:ext cx="647688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 single/multiple products to cart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21625" y="2624137"/>
            <a:ext cx="647688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sorting and verify results (A-Z, Z-A, price low-high, high-low)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21625" y="2970490"/>
            <a:ext cx="647688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Checkout process validation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21625" y="3316843"/>
            <a:ext cx="647688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Cancel checkout and verify redirection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21625" y="3663196"/>
            <a:ext cx="647688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Cart persistence after logout and re-login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21625" y="4009549"/>
            <a:ext cx="647688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Complete purchase flow with order confirmation</a:t>
            </a:r>
            <a:endParaRPr lang="en-US" sz="13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514" y="1971437"/>
            <a:ext cx="5572958" cy="5572958"/>
          </a:xfrm>
          <a:prstGeom prst="rect">
            <a:avLst/>
          </a:prstGeom>
        </p:spPr>
      </p:pic>
      <p:pic>
        <p:nvPicPr>
          <p:cNvPr id="12" name="Picture 11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876904" y="6963453"/>
            <a:ext cx="1753496" cy="128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57" y="507802"/>
            <a:ext cx="5284589" cy="576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Integration &amp; Reporting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557" y="1453158"/>
            <a:ext cx="6577370" cy="2894528"/>
          </a:xfrm>
          <a:prstGeom prst="roundRect">
            <a:avLst>
              <a:gd name="adj" fmla="val 267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605" y="1645206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67" y="1766292"/>
            <a:ext cx="248960" cy="3112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605" y="2383036"/>
            <a:ext cx="235934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Reports and Logging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37605" y="2781895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Extent Reports integrated for interactive dashboards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37605" y="3141464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Logs capture each test step with timestamp and status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37605" y="3501033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Screenshots taken for failures for better debugging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37605" y="3860602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Reports archived in test directories for historical reference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375089" y="1486794"/>
            <a:ext cx="6577489" cy="2894528"/>
          </a:xfrm>
          <a:prstGeom prst="roundRect">
            <a:avLst>
              <a:gd name="adj" fmla="val 267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Shape 9"/>
          <p:cNvSpPr/>
          <p:nvPr/>
        </p:nvSpPr>
        <p:spPr>
          <a:xfrm>
            <a:off x="7599402" y="1645206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564" y="1766292"/>
            <a:ext cx="248960" cy="31122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99402" y="2383036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Jenkins Integration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599402" y="2781895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Used Freestyle project to automate test execution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6" name="Text 12"/>
          <p:cNvSpPr/>
          <p:nvPr/>
        </p:nvSpPr>
        <p:spPr>
          <a:xfrm>
            <a:off x="7599402" y="3141464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Configured build steps to run Maven commands and execute TestNG tests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7" name="Text 13"/>
          <p:cNvSpPr/>
          <p:nvPr/>
        </p:nvSpPr>
        <p:spPr>
          <a:xfrm>
            <a:off x="7599402" y="3501033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Test results and reports archived as build artifacts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7599402" y="3860602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Scheduled periodic test runs using Jenkins triggers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9" name="Shape 15"/>
          <p:cNvSpPr/>
          <p:nvPr/>
        </p:nvSpPr>
        <p:spPr>
          <a:xfrm>
            <a:off x="645557" y="4532114"/>
            <a:ext cx="6577370" cy="3189565"/>
          </a:xfrm>
          <a:prstGeom prst="roundRect">
            <a:avLst>
              <a:gd name="adj" fmla="val 24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837605" y="4724162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67" y="4845248"/>
            <a:ext cx="248960" cy="311229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37605" y="5461992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Jira Implementation</a:t>
            </a:r>
            <a:endParaRPr lang="en-US" sz="1800" dirty="0"/>
          </a:p>
        </p:txBody>
      </p:sp>
      <p:sp>
        <p:nvSpPr>
          <p:cNvPr id="23" name="Text 18"/>
          <p:cNvSpPr/>
          <p:nvPr/>
        </p:nvSpPr>
        <p:spPr>
          <a:xfrm>
            <a:off x="837605" y="5860852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cases tracked as issues for transparency</a:t>
            </a:r>
            <a:endParaRPr lang="en-US" sz="1450" dirty="0"/>
          </a:p>
        </p:txBody>
      </p:sp>
      <p:sp>
        <p:nvSpPr>
          <p:cNvPr id="24" name="Text 19"/>
          <p:cNvSpPr/>
          <p:nvPr/>
        </p:nvSpPr>
        <p:spPr>
          <a:xfrm>
            <a:off x="837605" y="6220420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Defects linked to test execution results</a:t>
            </a:r>
            <a:endParaRPr lang="en-US" sz="1450" dirty="0"/>
          </a:p>
        </p:txBody>
      </p:sp>
      <p:sp>
        <p:nvSpPr>
          <p:cNvPr id="25" name="Text 20"/>
          <p:cNvSpPr/>
          <p:nvPr/>
        </p:nvSpPr>
        <p:spPr>
          <a:xfrm>
            <a:off x="837605" y="6579989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Sprint planning and defect management integrated with test reporting</a:t>
            </a:r>
            <a:endParaRPr lang="en-US" sz="1450" dirty="0"/>
          </a:p>
        </p:txBody>
      </p:sp>
      <p:sp>
        <p:nvSpPr>
          <p:cNvPr id="26" name="Text 21"/>
          <p:cNvSpPr/>
          <p:nvPr/>
        </p:nvSpPr>
        <p:spPr>
          <a:xfrm>
            <a:off x="837605" y="6939558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Helps teams collaborate and prioritize tasks effectively</a:t>
            </a:r>
            <a:endParaRPr lang="en-US" sz="1450" dirty="0"/>
          </a:p>
        </p:txBody>
      </p:sp>
      <p:sp>
        <p:nvSpPr>
          <p:cNvPr id="27" name="Shape 22"/>
          <p:cNvSpPr/>
          <p:nvPr/>
        </p:nvSpPr>
        <p:spPr>
          <a:xfrm>
            <a:off x="7407354" y="4532114"/>
            <a:ext cx="6577489" cy="3189565"/>
          </a:xfrm>
          <a:prstGeom prst="roundRect">
            <a:avLst>
              <a:gd name="adj" fmla="val 24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8" name="Shape 23"/>
          <p:cNvSpPr/>
          <p:nvPr/>
        </p:nvSpPr>
        <p:spPr>
          <a:xfrm>
            <a:off x="7599402" y="4724162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564" y="4845248"/>
            <a:ext cx="248960" cy="311229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7599402" y="5461992"/>
            <a:ext cx="2888575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 Results &amp; Conclusion</a:t>
            </a:r>
            <a:endParaRPr lang="en-US" sz="1800" dirty="0"/>
          </a:p>
        </p:txBody>
      </p:sp>
      <p:sp>
        <p:nvSpPr>
          <p:cNvPr id="31" name="Text 25"/>
          <p:cNvSpPr/>
          <p:nvPr/>
        </p:nvSpPr>
        <p:spPr>
          <a:xfrm>
            <a:off x="7599402" y="5860852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 major test cases passed successfully</a:t>
            </a:r>
            <a:endParaRPr lang="en-US" sz="1450" dirty="0"/>
          </a:p>
        </p:txBody>
      </p:sp>
      <p:sp>
        <p:nvSpPr>
          <p:cNvPr id="32" name="Text 26"/>
          <p:cNvSpPr/>
          <p:nvPr/>
        </p:nvSpPr>
        <p:spPr>
          <a:xfrm>
            <a:off x="7599402" y="6220420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Reports generated with detailed logs and screenshots</a:t>
            </a:r>
            <a:endParaRPr lang="en-US" sz="1450" dirty="0"/>
          </a:p>
        </p:txBody>
      </p:sp>
      <p:sp>
        <p:nvSpPr>
          <p:cNvPr id="33" name="Text 27"/>
          <p:cNvSpPr/>
          <p:nvPr/>
        </p:nvSpPr>
        <p:spPr>
          <a:xfrm>
            <a:off x="7599402" y="6579989"/>
            <a:ext cx="6193393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Swag Labs Automation Project provides a robust framework for web testing</a:t>
            </a:r>
            <a:endParaRPr lang="en-US" sz="1450" dirty="0"/>
          </a:p>
        </p:txBody>
      </p:sp>
      <p:sp>
        <p:nvSpPr>
          <p:cNvPr id="34" name="Text 28"/>
          <p:cNvSpPr/>
          <p:nvPr/>
        </p:nvSpPr>
        <p:spPr>
          <a:xfrm>
            <a:off x="7599402" y="7234595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Enhances testing accuracy, efficiency, and scalability</a:t>
            </a:r>
            <a:endParaRPr lang="en-US" sz="1450" dirty="0"/>
          </a:p>
        </p:txBody>
      </p:sp>
      <p:pic>
        <p:nvPicPr>
          <p:cNvPr id="35" name="Picture 34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898419" y="7067774"/>
            <a:ext cx="1731981" cy="116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2A897-7DA8-57DB-44AC-F38330E9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8" y="1260087"/>
            <a:ext cx="11485755" cy="6193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ABB26-4EDF-5571-8B14-A1005921BF20}"/>
              </a:ext>
            </a:extLst>
          </p:cNvPr>
          <p:cNvSpPr txBox="1"/>
          <p:nvPr/>
        </p:nvSpPr>
        <p:spPr>
          <a:xfrm>
            <a:off x="892099" y="561795"/>
            <a:ext cx="535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Results: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59268-640A-4774-9541-A63AB0F5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53" y="1085014"/>
            <a:ext cx="13384493" cy="6940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E24648-D472-4970-8446-C764ED9C0E05}"/>
              </a:ext>
            </a:extLst>
          </p:cNvPr>
          <p:cNvSpPr txBox="1"/>
          <p:nvPr/>
        </p:nvSpPr>
        <p:spPr>
          <a:xfrm>
            <a:off x="622953" y="518313"/>
            <a:ext cx="299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 of </a:t>
            </a:r>
            <a:r>
              <a:rPr lang="en-US" b="1" dirty="0" err="1"/>
              <a:t>TestNg</a:t>
            </a:r>
            <a:r>
              <a:rPr lang="en-US" b="1" dirty="0"/>
              <a:t>:</a:t>
            </a:r>
            <a:endParaRPr lang="en-IN" b="1" dirty="0"/>
          </a:p>
        </p:txBody>
      </p:sp>
      <p:pic>
        <p:nvPicPr>
          <p:cNvPr id="6" name="Picture 5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3113572" y="6927925"/>
            <a:ext cx="1516828" cy="129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88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5D523-7239-33B9-A1F0-6C42F060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26" y="914122"/>
            <a:ext cx="13922947" cy="64013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D23D6F-A314-4771-B964-0DB00F10A3C1}"/>
              </a:ext>
            </a:extLst>
          </p:cNvPr>
          <p:cNvSpPr txBox="1"/>
          <p:nvPr/>
        </p:nvSpPr>
        <p:spPr>
          <a:xfrm>
            <a:off x="602428" y="258184"/>
            <a:ext cx="3765177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 of Extent Report:</a:t>
            </a:r>
            <a:endParaRPr lang="en-IN" b="1" dirty="0"/>
          </a:p>
        </p:txBody>
      </p:sp>
      <p:pic>
        <p:nvPicPr>
          <p:cNvPr id="4" name="Picture 3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930692" y="6863379"/>
            <a:ext cx="1699708" cy="127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13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EEDC9-A55F-4449-898A-5C736F2F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8" y="1154580"/>
            <a:ext cx="13984941" cy="5920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6B0F69-21E6-4CC3-825B-C4B1AA174151}"/>
              </a:ext>
            </a:extLst>
          </p:cNvPr>
          <p:cNvSpPr txBox="1"/>
          <p:nvPr/>
        </p:nvSpPr>
        <p:spPr>
          <a:xfrm>
            <a:off x="527125" y="344245"/>
            <a:ext cx="471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Failed Case  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5053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D901F-6F90-1BDC-2015-47F4615F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4" y="1142742"/>
            <a:ext cx="14220152" cy="5944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5B316-D81E-46DA-B82B-4145B85C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8546"/>
            <a:ext cx="14630400" cy="6472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11DFBD-2906-4F25-848F-9B6FC66EC538}"/>
              </a:ext>
            </a:extLst>
          </p:cNvPr>
          <p:cNvSpPr txBox="1"/>
          <p:nvPr/>
        </p:nvSpPr>
        <p:spPr>
          <a:xfrm>
            <a:off x="666974" y="365760"/>
            <a:ext cx="3571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 of Jenkins:</a:t>
            </a:r>
            <a:endParaRPr lang="en-IN" b="1" dirty="0"/>
          </a:p>
          <a:p>
            <a:endParaRPr lang="en-IN" dirty="0"/>
          </a:p>
        </p:txBody>
      </p:sp>
      <p:pic>
        <p:nvPicPr>
          <p:cNvPr id="5" name="Picture 4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887661" y="6895652"/>
            <a:ext cx="1742739" cy="12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55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6916"/>
            <a:ext cx="52422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About Swag Labs Website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8190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Swag Labs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 premier demo e-commerce site specifically designed for practicing robust automation testing scenarios. It provides a realistic environment to simulate user interactions.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629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URL: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750" u="sng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https://www.saucedemo.com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8095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site supports a full e-commerce workflow including secure login, intuitive product browsing, adding items to a shopping cart, a streamlined checkout process, and final order placement. It's an ideal platform for QA engineers and automation testers to Test their skills.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09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667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Technology Stack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1885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Developed using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Java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Selenium WebDriver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TestNG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and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Maven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integrated with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Jira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issue tracking and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Jenkins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continuous integration.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5667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Architecture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321885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framework implements the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Page Object Model (POM)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 modular, maintainable, and scalable test structure. This ensures code reusability and reduces duplication.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936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64570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Includes robust utilities for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data-driven testing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allowing test scenarios to run with multiple data sets, and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Extent Reports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detailed, interactive test reporting.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936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Coverage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564570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Provides comprehensive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end-to-end test coverage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all major functional flows within the Swag Labs application, from user authentication to order completion.</a:t>
            </a:r>
            <a:endParaRPr lang="en-US" sz="1750" dirty="0"/>
          </a:p>
        </p:txBody>
      </p:sp>
      <p:pic>
        <p:nvPicPr>
          <p:cNvPr id="11" name="Picture 10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887661" y="6982744"/>
            <a:ext cx="1742739" cy="12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45711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Features Implemented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02011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18020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20593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2549723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Thorough login validation for both valid and invalid credentials.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1802011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18020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7807762" y="20593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Shopping Experience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762" y="2549723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Product selection, filtering, sorting, and seamless cart management.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3759637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3759637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1173004" y="4016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Purchase Flow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73004" y="4507349"/>
            <a:ext cx="5771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validation of the entire checkout process.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3759637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3759637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7" name="Text 15"/>
          <p:cNvSpPr/>
          <p:nvPr/>
        </p:nvSpPr>
        <p:spPr>
          <a:xfrm>
            <a:off x="7807762" y="4016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762" y="4507349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screenshot capture upon test failure for quick debugging.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717262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93790" y="571726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21" name="Text 19"/>
          <p:cNvSpPr/>
          <p:nvPr/>
        </p:nvSpPr>
        <p:spPr>
          <a:xfrm>
            <a:off x="1173004" y="5974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Test Flexibility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73004" y="6464975"/>
            <a:ext cx="5771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Data-driven testing capabilities using external Excel files.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717262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428548" y="571726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25" name="Text 23"/>
          <p:cNvSpPr/>
          <p:nvPr/>
        </p:nvSpPr>
        <p:spPr>
          <a:xfrm>
            <a:off x="7807762" y="5974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807762" y="6464975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Detailed and customizable test reporting via Extent Reports.</a:t>
            </a:r>
            <a:endParaRPr lang="en-US" sz="1750" dirty="0"/>
          </a:p>
        </p:txBody>
      </p:sp>
      <p:pic>
        <p:nvPicPr>
          <p:cNvPr id="27" name="Picture 26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778324" y="7448074"/>
            <a:ext cx="1730157" cy="72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E9468D-2F97-46D3-8CF0-93DBE26D782C}"/>
              </a:ext>
            </a:extLst>
          </p:cNvPr>
          <p:cNvSpPr txBox="1"/>
          <p:nvPr/>
        </p:nvSpPr>
        <p:spPr>
          <a:xfrm>
            <a:off x="236668" y="322729"/>
            <a:ext cx="449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Manual Test Cases: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6EC04-1214-41C1-80F2-E8C8BC43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9" y="903641"/>
            <a:ext cx="13877364" cy="6712773"/>
          </a:xfrm>
          <a:prstGeom prst="rect">
            <a:avLst/>
          </a:prstGeom>
        </p:spPr>
      </p:pic>
      <p:pic>
        <p:nvPicPr>
          <p:cNvPr id="7" name="Picture 6" descr="wipro-logo | 'Monomousumi'">
            <a:extLst>
              <a:ext uri="{FF2B5EF4-FFF2-40B4-BE49-F238E27FC236}">
                <a16:creationId xmlns:a16="http://schemas.microsoft.com/office/drawing/2014/main" id="{9A13E347-88FD-43F0-A5A2-CFC335B1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855388" y="7325959"/>
            <a:ext cx="1775012" cy="81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31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9B4CE-2F17-4B76-848B-9F754FDC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31" y="1807285"/>
            <a:ext cx="12640235" cy="3498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1D598-3D67-4966-A695-B5992EAD7F6B}"/>
              </a:ext>
            </a:extLst>
          </p:cNvPr>
          <p:cNvSpPr txBox="1"/>
          <p:nvPr/>
        </p:nvSpPr>
        <p:spPr>
          <a:xfrm>
            <a:off x="1237129" y="968188"/>
            <a:ext cx="53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Defect Reporting 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5172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880C6-625A-5895-1FDC-86E34038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847493"/>
            <a:ext cx="13593338" cy="64342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4075AB-1CFF-4327-BD14-455CAC3B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7" y="847493"/>
            <a:ext cx="14178579" cy="6534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A0065E-521B-4137-AE7F-552390E562BF}"/>
              </a:ext>
            </a:extLst>
          </p:cNvPr>
          <p:cNvSpPr txBox="1"/>
          <p:nvPr/>
        </p:nvSpPr>
        <p:spPr>
          <a:xfrm>
            <a:off x="423746" y="311972"/>
            <a:ext cx="353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 of Jira Epic’s and Stories:</a:t>
            </a:r>
            <a:endParaRPr lang="en-IN" b="1" dirty="0"/>
          </a:p>
          <a:p>
            <a:endParaRPr lang="en-IN" dirty="0"/>
          </a:p>
        </p:txBody>
      </p:sp>
      <p:pic>
        <p:nvPicPr>
          <p:cNvPr id="5" name="Picture 4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909176" y="6841863"/>
            <a:ext cx="1693149" cy="14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76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CC50D-C289-BBBB-6824-FF57C4C6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12" y="1151068"/>
            <a:ext cx="11764537" cy="64436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807693-1AB7-4333-B80D-5D2F2C7A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2" y="753034"/>
            <a:ext cx="13393270" cy="6841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224785-D44E-47D6-B7F0-EB2F8CAD0BEF}"/>
              </a:ext>
            </a:extLst>
          </p:cNvPr>
          <p:cNvSpPr txBox="1"/>
          <p:nvPr/>
        </p:nvSpPr>
        <p:spPr>
          <a:xfrm>
            <a:off x="860612" y="322729"/>
            <a:ext cx="447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 of Report in Jira:</a:t>
            </a:r>
            <a:endParaRPr lang="en-IN" b="1" dirty="0"/>
          </a:p>
          <a:p>
            <a:endParaRPr lang="en-IN" dirty="0"/>
          </a:p>
        </p:txBody>
      </p:sp>
      <p:pic>
        <p:nvPicPr>
          <p:cNvPr id="6" name="Picture 5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866146" y="6874136"/>
            <a:ext cx="1738803" cy="13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49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715" y="714137"/>
            <a:ext cx="6857048" cy="413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Automation Approach: A Strategic Framework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79715" y="1500783"/>
            <a:ext cx="165616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79715" y="1759267"/>
            <a:ext cx="7920871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5" name="Text 3"/>
          <p:cNvSpPr/>
          <p:nvPr/>
        </p:nvSpPr>
        <p:spPr>
          <a:xfrm>
            <a:off x="579715" y="1887736"/>
            <a:ext cx="2404586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Page Object Model (POM)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9715" y="2312075"/>
            <a:ext cx="7920871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 scenarios are cleanly mapped to reusable page classes, abstracting web elements and interactions, ensuring maintainability.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79715" y="3131701"/>
            <a:ext cx="165616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79715" y="3390186"/>
            <a:ext cx="7920871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9" name="Text 7"/>
          <p:cNvSpPr/>
          <p:nvPr/>
        </p:nvSpPr>
        <p:spPr>
          <a:xfrm>
            <a:off x="579715" y="3518654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Management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9715" y="3942993"/>
            <a:ext cx="792087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robust data-driven approach leveraging Excel files for diverse and flexible input values across test cases.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79715" y="4497705"/>
            <a:ext cx="165616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79715" y="4756190"/>
            <a:ext cx="7920871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3" name="Text 11"/>
          <p:cNvSpPr/>
          <p:nvPr/>
        </p:nvSpPr>
        <p:spPr>
          <a:xfrm>
            <a:off x="579715" y="4884658"/>
            <a:ext cx="231421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Debugging &amp; Traceability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9715" y="5308997"/>
            <a:ext cx="7920871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Integrated logging and automated screenshots on failure provide clear insights for quick and efficient debugging.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79715" y="6128623"/>
            <a:ext cx="165616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79715" y="6387108"/>
            <a:ext cx="7920871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7" name="Text 15"/>
          <p:cNvSpPr/>
          <p:nvPr/>
        </p:nvSpPr>
        <p:spPr>
          <a:xfrm>
            <a:off x="579715" y="6515576"/>
            <a:ext cx="2070378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CI/CD Integration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9715" y="6939915"/>
            <a:ext cx="792087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continuous integration via Jenkins, enabling scheduled and automated test runs for rapid feedback.</a:t>
            </a:r>
            <a:endParaRPr lang="en-US" sz="13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1878568"/>
            <a:ext cx="5072658" cy="5072658"/>
          </a:xfrm>
          <a:prstGeom prst="rect">
            <a:avLst/>
          </a:prstGeom>
        </p:spPr>
      </p:pic>
      <p:pic>
        <p:nvPicPr>
          <p:cNvPr id="20" name="Picture 19" descr="wipro-logo | 'Monomousumi'">
            <a:extLst>
              <a:ext uri="{FF2B5EF4-FFF2-40B4-BE49-F238E27FC236}">
                <a16:creationId xmlns:a16="http://schemas.microsoft.com/office/drawing/2014/main" id="{77FD4D60-EEEC-4331-A793-AA0C47FD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r="33524"/>
          <a:stretch/>
        </p:blipFill>
        <p:spPr bwMode="auto">
          <a:xfrm>
            <a:off x="12887661" y="7067774"/>
            <a:ext cx="1742739" cy="110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790</Words>
  <Application>Microsoft Office PowerPoint</Application>
  <PresentationFormat>Custom</PresentationFormat>
  <Paragraphs>119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Lato Bold</vt:lpstr>
      <vt:lpstr>Lato</vt:lpstr>
      <vt:lpstr>Calibri</vt:lpstr>
      <vt:lpstr>Roboto Light</vt:lpstr>
      <vt:lpstr>Poppins Light</vt:lpstr>
      <vt:lpstr>Lato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BANDA MAHESH</cp:lastModifiedBy>
  <cp:revision>23</cp:revision>
  <dcterms:created xsi:type="dcterms:W3CDTF">2025-09-07T17:16:13Z</dcterms:created>
  <dcterms:modified xsi:type="dcterms:W3CDTF">2025-09-08T11:51:30Z</dcterms:modified>
</cp:coreProperties>
</file>